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80" r:id="rId5"/>
    <p:sldId id="261" r:id="rId6"/>
    <p:sldId id="263" r:id="rId7"/>
    <p:sldId id="264" r:id="rId8"/>
    <p:sldId id="265" r:id="rId9"/>
    <p:sldId id="266" r:id="rId10"/>
    <p:sldId id="262" r:id="rId11"/>
    <p:sldId id="267" r:id="rId12"/>
    <p:sldId id="268" r:id="rId13"/>
    <p:sldId id="269" r:id="rId14"/>
    <p:sldId id="275" r:id="rId15"/>
    <p:sldId id="273" r:id="rId16"/>
    <p:sldId id="270" r:id="rId17"/>
    <p:sldId id="274" r:id="rId18"/>
    <p:sldId id="272" r:id="rId19"/>
    <p:sldId id="277" r:id="rId20"/>
    <p:sldId id="276" r:id="rId21"/>
    <p:sldId id="271" r:id="rId22"/>
    <p:sldId id="278"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5" d="100"/>
          <a:sy n="115" d="100"/>
        </p:scale>
        <p:origin x="37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2:46.846"/>
    </inkml:context>
    <inkml:brush xml:id="br0">
      <inkml:brushProperty name="width" value="0.1" units="cm"/>
      <inkml:brushProperty name="height" value="0.1" units="cm"/>
      <inkml:brushProperty name="color" value="#E71224"/>
      <inkml:brushProperty name="ignorePressure" value="1"/>
    </inkml:brush>
  </inkml:definitions>
  <inkml:trace contextRef="#ctx0" brushRef="#br0">1361 946,'1212'0,"-1200"-1,0-1,1 0,-1-1,0 0,0-1,0 0,-1-1,0 0,11-6,49-20,-16 6,-42 18,0 1,1 1,10-4,-21 8,0-1,0 1,1-1,-1 0,0 0,-1 0,1 0,0-1,-1 1,1-1,-1 1,0-1,1 0,-1 0,-1 0,1 0,0 0,-1-1,0 1,0 0,0-1,0 1,0-1,-1 1,1-1,-1 1,0-1,0 0,0-8,0 0,0 0,-1 1,-1-1,0 0,0 0,-2 1,0-2,-10-18,-1 0,-1 2,-2 0,-1 0,-14-15,-25-37,38 47,2 0,-13-36,21 45,-1 1,-1 0,-1 0,-1 2,-1-1,-13-14,23 33,1-1,-1 2,0-1,0 0,0 1,-1 0,1 0,-1 1,0-1,0 1,0 1,0-1,0 1,0 0,-5 0,-14 0,0 0,1 2,-13 3,-24 0,4-4,17-1,1 2,-1 1,1 3,0 0,-27 9,-108 30,93-25,55-14,1-1,-13 0,-46 7,55-6,-1-1,1-2,-1-1,-5-2,10 0,0 2,1 0,-1 1,0 2,1 0,-6 3,-5 2,0-1,0-2,-1-1,0-2,1-2,-29-2,55 1,-25-1,0 1,0 2,1 1,-31 7,26-4,0-1,-1-2,0-2,0-1,-4-3,-41 1,62 2,0 0,0 2,0 1,0 0,0 2,1 0,0 2,0 0,-18 9,-27 8,53-20,0 0,-1 1,1 0,1 1,-4 3,12-7,0 1,1 0,-1 0,0 0,1 1,0-1,0 1,0 0,0 0,1 0,-1 0,1 1,0-1,0 0,0 1,1 0,-1 2,0 5,0 1,1-1,0 1,1-1,1 1,0 0,0-1,1 1,1-1,0 0,2 3,6 17,2-1,1-1,11 18,-14-31,0 0,2-1,0-1,1 0,11 9,-6-4,0 0,9 13,-9-10,1-1,1-1,8 5,-26-23,7 4,0 0,0 0,0-1,0 0,1-1,0-1,0 1,1-2,1 2,-1 0,1 0,-1 1,0 1,-1 0,1 1,-6-4,1 0,-1 0,1-1,0 0,0 0,1 0,-1-1,1 0,-1-1,1 1,6-1,15 1,1-2,15-2,1 0,52 3,-15-1,2-3,2-8,-55 5,0 2,19 1,-19 1,-1 0,0-2,0-1,-1-2,0-1,0-1,26-12,-36 10,-4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2:57.833"/>
    </inkml:context>
    <inkml:brush xml:id="br0">
      <inkml:brushProperty name="width" value="0.1" units="cm"/>
      <inkml:brushProperty name="height" value="0.1" units="cm"/>
      <inkml:brushProperty name="color" value="#E71224"/>
      <inkml:brushProperty name="ignorePressure" value="1"/>
    </inkml:brush>
  </inkml:definitions>
  <inkml:trace contextRef="#ctx0" brushRef="#br0">0 75,'1062'0,"-1044"-1,1-1,-1-1,15-4,-13 3,0 0,0 2,4 0,1-1,0 0,1-1,-1-2,7-3,-8 2,1 1,0 1,0 2,14-1,232 5,-250-1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3:02.494"/>
    </inkml:context>
    <inkml:brush xml:id="br0">
      <inkml:brushProperty name="width" value="0.1" units="cm"/>
      <inkml:brushProperty name="height" value="0.1" units="cm"/>
      <inkml:brushProperty name="color" value="#E71224"/>
      <inkml:brushProperty name="ignorePressure" value="1"/>
    </inkml:brush>
  </inkml:definitions>
  <inkml:trace contextRef="#ctx0" brushRef="#br0">1 103,'8'0,"0"-1,-1-1,1 1,0-1,6-3,31-6,28-2,-50 8,0 1,1 1,7 0,16 3,-18 0,1 0,-1-3,0 0,14-4,-24 3,1 1,-1 1,9 1,-10 1,0-2,1 0,-1-1,0 0,22-5,0 3,0 1,0 2,0 1,26 4,24-1,304-2,-373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3:18.828"/>
    </inkml:context>
    <inkml:brush xml:id="br0">
      <inkml:brushProperty name="width" value="0.1" units="cm"/>
      <inkml:brushProperty name="height" value="0.1" units="cm"/>
      <inkml:brushProperty name="color" value="#E71224"/>
      <inkml:brushProperty name="ignorePressure" value="1"/>
    </inkml:brush>
  </inkml:definitions>
  <inkml:trace contextRef="#ctx0" brushRef="#br0">1552 0,'0'1,"-1"0,1 0,-1 0,1 1,-1-1,1 0,-1-1,0 1,0 0,1 0,-1 0,0 0,0 0,0-1,0 1,0 0,0-1,0 1,0-1,0 1,0-1,-1 0,1 1,0-1,0 0,0 0,0 0,-1 0,-39 5,37-5,-60 2,39-2,1 1,0 1,0 1,0 1,0 1,-14 5,18-4,0 0,-1-2,1 0,-1-1,-16 0,-32-2,-7-3,-14-1,-748 3,817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15:30:24.389"/>
    </inkml:context>
    <inkml:brush xml:id="br0">
      <inkml:brushProperty name="width" value="0.05" units="cm"/>
      <inkml:brushProperty name="height" value="0.05" units="cm"/>
      <inkml:brushProperty name="color" value="#E71224"/>
      <inkml:brushProperty name="ignorePressure" value="1"/>
    </inkml:brush>
  </inkml:definitions>
  <inkml:trace contextRef="#ctx0" brushRef="#br0">1285 4834,'-15'-1,"1"-2,0 0,0 0,1-1,-1-1,-8-4,8 4,-43-19,1-3,2-1,0-3,2-3,2-1,-1-5,-23-22,3-3,2-4,-27-39,-7-25,71 93,2-1,2-2,2-1,1 0,3-2,2-1,-13-44,2-15,3-1,6-2,3-9,11 55,0 6,-1 1,-11-28,14 54,2 0,0-1,2 1,2-1,0 0,2 1,2-4,0-19,67-571,-37 377,3-22,-34 255,1 1,0-1,1 1,1 0,0 0,1 1,0 0,1 0,1 0,9-16,67-103,5 3,7 4,4 5,6 4,85-69,-164 161,1 2,1 0,1 2,1 2,1 0,0 3,26-9,52-12,87-14,-136 35,390-82,151-1,-260 46,58-8,524-15,-728 61,-36 6,1 6,-1 7,126 23,44 11,48 7,-252-26,120 37,-64-10,136 15,189 6,-354-50,17 4,164 0,450-57,-518 18,0 12,0 11,235 39,211 23,-597-60,97 20,904 166,-828-137,135 51,-67-14,-9-2,-136-29,-4 8,-3 10,62 40,-182-75,-3 4,37 32,-70-42,-1 3,-3 1,-1 2,22 32,-21-19,-1 1,-4 2,-2 2,-1 5,28 68,20 73,-69-166,-1 1,-3 0,-2 1,-1 0,-3 1,-2 0,-2-1,-2 1,-4 20,1-53,0-1,-2 0,0 0,0 0,-1-1,-1 0,-5 9,-14 30,18-37,-1 1,0-1,-1-1,-10 13,4-6,-3 12,16-26,-1 0,1-1,-1 0,-1 1,-2 2,-16 19,1 2,-17 29,27-39,0 0,-2 0,0-1,-2-1,0 0,-1-1,0-1,-8 5,-59 44,52-38,-2-2,-14 8,-72 49,75-49,-2-2,-25 11,-127 71,-120 50,250-133,-1-3,-1-3,-44 7,-31 11,-17 7,-2-7,-1-7,-105 5,-36 2,-79 7,-841 10,520-75,-177 4,550 14,145 0,-213-4,222-10,54 3,-6 5,120 4,0-1,0-1,1 0,-4-2,-44-5,-52 10,-68 10,77-3,-519 14,483-18,-399 35,3 31,326-41,-169 37,117-17,151-32,-1-4,-101-1,-709-14,873 0,2-3,-1-1,-22-8,-61-8,-114-4,159 15,40 5,0 1,-1 3,-7-1,-27-6,-38-3,-36-3,54 4,12 0,41 5,0 1,-5 3,-713 3,743-1</inkml:trace>
</inkml:ink>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BB216DA-8007-4723-AD32-70C425CE9883}"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162031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08783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55879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645309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BB216DA-8007-4723-AD32-70C425CE9883}"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708708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BB216DA-8007-4723-AD32-70C425CE9883}" type="datetimeFigureOut">
              <a:rPr lang="en-US" smtClean="0"/>
              <a:t>5/8/2019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2964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BB216DA-8007-4723-AD32-70C425CE9883}" type="datetimeFigureOut">
              <a:rPr lang="en-US" smtClean="0"/>
              <a:t>5/8/2019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217514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BB216DA-8007-4723-AD32-70C425CE9883}" type="datetimeFigureOut">
              <a:rPr lang="en-US" smtClean="0"/>
              <a:t>5/8/2019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42607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B216DA-8007-4723-AD32-70C425CE9883}" type="datetimeFigureOut">
              <a:rPr lang="en-US" smtClean="0"/>
              <a:t>5/8/2019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48614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5/8/2019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71767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5/8/2019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18521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B216DA-8007-4723-AD32-70C425CE9883}" type="datetimeFigureOut">
              <a:rPr lang="en-US" smtClean="0"/>
              <a:t>5/8/2019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6E0D3-2D6F-4BBE-9B23-A6B760A349D6}" type="slidenum">
              <a:rPr lang="en-US" smtClean="0"/>
              <a:t>‹#›</a:t>
            </a:fld>
            <a:endParaRPr lang="en-US"/>
          </a:p>
        </p:txBody>
      </p:sp>
    </p:spTree>
    <p:extLst>
      <p:ext uri="{BB962C8B-B14F-4D97-AF65-F5344CB8AC3E}">
        <p14:creationId xmlns:p14="http://schemas.microsoft.com/office/powerpoint/2010/main" val="1134203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s://www.instagram.com/babin.official/" TargetMode="External"/><Relationship Id="rId4" Type="http://schemas.openxmlformats.org/officeDocument/2006/relationships/hyperlink" Target="https://www.instagram.com/repbrianbabi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web.archive.org/web/20171107045700/https:/twitter.com/USEmbassyRiyad"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11" Type="http://schemas.openxmlformats.org/officeDocument/2006/relationships/hyperlink" Target="https://www.instagram.com/p/BjPcVlcH9QM/" TargetMode="External"/><Relationship Id="rId5" Type="http://schemas.openxmlformats.org/officeDocument/2006/relationships/customXml" Target="../ink/ink2.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ustomXml" Target="../ink/ink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2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Data Craft: The Manipulation of Social Media Metadata </a:t>
            </a:r>
            <a:br>
              <a:rPr lang="en-US" sz="36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by</a:t>
            </a:r>
            <a:r>
              <a:rPr lang="en-US" sz="3600" dirty="0">
                <a:latin typeface="Times New Roman" panose="02020603050405020304" pitchFamily="18" charset="0"/>
                <a:cs typeface="Times New Roman" panose="02020603050405020304" pitchFamily="18" charset="0"/>
              </a:rPr>
              <a:t>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Acker, A.</a:t>
            </a:r>
          </a:p>
        </p:txBody>
      </p:sp>
      <p:sp>
        <p:nvSpPr>
          <p:cNvPr id="4" name="Subtitle 2"/>
          <p:cNvSpPr>
            <a:spLocks noGrp="1"/>
          </p:cNvSpPr>
          <p:nvPr>
            <p:ph type="subTitle" idx="1"/>
          </p:nvPr>
        </p:nvSpPr>
        <p:spPr>
          <a:xfrm>
            <a:off x="1612776" y="4735267"/>
            <a:ext cx="9232669" cy="20007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200" dirty="0">
                <a:latin typeface="Times New Roman" panose="02020603050405020304" pitchFamily="18" charset="0"/>
                <a:cs typeface="Times New Roman" panose="02020603050405020304" pitchFamily="18" charset="0"/>
              </a:rPr>
              <a:t>Naga Vamsi Krishna Pabbisetty</a:t>
            </a:r>
          </a:p>
          <a:p>
            <a:r>
              <a:rPr lang="en-US" sz="2200" dirty="0">
                <a:latin typeface="Times New Roman" panose="02020603050405020304" pitchFamily="18" charset="0"/>
                <a:cs typeface="Times New Roman" panose="02020603050405020304" pitchFamily="18" charset="0"/>
              </a:rPr>
              <a:t>Web Archiving Forensics (CS 795/895)</a:t>
            </a:r>
          </a:p>
          <a:p>
            <a:r>
              <a:rPr lang="en-US" sz="2200" dirty="0">
                <a:latin typeface="Times New Roman" panose="02020603050405020304" pitchFamily="18" charset="0"/>
                <a:cs typeface="Times New Roman" panose="02020603050405020304" pitchFamily="18" charset="0"/>
              </a:rPr>
              <a:t>Old Dominion University</a:t>
            </a:r>
          </a:p>
          <a:p>
            <a:r>
              <a:rPr lang="en-US" sz="2200" dirty="0">
                <a:latin typeface="Times New Roman" panose="02020603050405020304" pitchFamily="18" charset="0"/>
                <a:cs typeface="Times New Roman" panose="02020603050405020304" pitchFamily="18" charset="0"/>
              </a:rPr>
              <a:t>2019/04/17</a:t>
            </a: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458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256"/>
            <a:ext cx="10107967" cy="1082576"/>
          </a:xfrm>
        </p:spPr>
        <p:txBody>
          <a:bodyPr/>
          <a:lstStyle/>
          <a:p>
            <a:pPr algn="ctr"/>
            <a:r>
              <a:rPr lang="en-US" dirty="0">
                <a:latin typeface="Times New Roman" panose="02020603050405020304" pitchFamily="18" charset="0"/>
                <a:cs typeface="Times New Roman" panose="02020603050405020304" pitchFamily="18" charset="0"/>
              </a:rPr>
              <a:t>Reading Metadata</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321760" y="1109710"/>
            <a:ext cx="8725794" cy="5610686"/>
          </a:xfrm>
        </p:spPr>
      </p:pic>
      <p:sp>
        <p:nvSpPr>
          <p:cNvPr id="5" name="TextBox 4">
            <a:extLst>
              <a:ext uri="{FF2B5EF4-FFF2-40B4-BE49-F238E27FC236}">
                <a16:creationId xmlns:a16="http://schemas.microsoft.com/office/drawing/2014/main" id="{0FF3431F-BEC5-4EC0-B38C-3E8486FE2E34}"/>
              </a:ext>
            </a:extLst>
          </p:cNvPr>
          <p:cNvSpPr txBox="1"/>
          <p:nvPr/>
        </p:nvSpPr>
        <p:spPr>
          <a:xfrm>
            <a:off x="838199" y="6303146"/>
            <a:ext cx="1088255" cy="369332"/>
          </a:xfrm>
          <a:prstGeom prst="rect">
            <a:avLst/>
          </a:prstGeom>
          <a:noFill/>
        </p:spPr>
        <p:txBody>
          <a:bodyPr wrap="square" rtlCol="0">
            <a:spAutoFit/>
          </a:bodyPr>
          <a:lstStyle/>
          <a:p>
            <a:r>
              <a:rPr lang="en-US" b="1" dirty="0">
                <a:solidFill>
                  <a:schemeClr val="accent5"/>
                </a:solidFill>
              </a:rPr>
              <a:t>Figure:2</a:t>
            </a:r>
          </a:p>
        </p:txBody>
      </p:sp>
    </p:spTree>
    <p:extLst>
      <p:ext uri="{BB962C8B-B14F-4D97-AF65-F5344CB8AC3E}">
        <p14:creationId xmlns:p14="http://schemas.microsoft.com/office/powerpoint/2010/main" val="3841407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Babin on Instagram: Mimicking Legitimacy</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690688"/>
            <a:ext cx="5263342" cy="342668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1690688"/>
            <a:ext cx="5195124" cy="3426683"/>
          </a:xfrm>
          <a:prstGeom prst="rect">
            <a:avLst/>
          </a:prstGeom>
        </p:spPr>
      </p:pic>
      <p:sp>
        <p:nvSpPr>
          <p:cNvPr id="6" name="TextBox 5"/>
          <p:cNvSpPr txBox="1"/>
          <p:nvPr/>
        </p:nvSpPr>
        <p:spPr>
          <a:xfrm>
            <a:off x="6267796" y="5436524"/>
            <a:ext cx="2507418" cy="400110"/>
          </a:xfrm>
          <a:prstGeom prst="rect">
            <a:avLst/>
          </a:prstGeom>
          <a:noFill/>
        </p:spPr>
        <p:txBody>
          <a:bodyPr wrap="none" rtlCol="0">
            <a:spAutoFit/>
          </a:bodyPr>
          <a:lstStyle/>
          <a:p>
            <a:r>
              <a:rPr lang="en-US" sz="1000" dirty="0">
                <a:hlinkClick r:id="rId4"/>
              </a:rPr>
              <a:t>https://www.instagram.com/repbrianbabin/</a:t>
            </a:r>
            <a:endParaRPr lang="en-US" sz="1000" dirty="0"/>
          </a:p>
          <a:p>
            <a:endParaRPr lang="en-US" sz="1000" dirty="0"/>
          </a:p>
        </p:txBody>
      </p:sp>
      <p:sp>
        <p:nvSpPr>
          <p:cNvPr id="7" name="TextBox 6"/>
          <p:cNvSpPr txBox="1"/>
          <p:nvPr/>
        </p:nvSpPr>
        <p:spPr>
          <a:xfrm>
            <a:off x="1005840" y="5436524"/>
            <a:ext cx="2440092" cy="400110"/>
          </a:xfrm>
          <a:prstGeom prst="rect">
            <a:avLst/>
          </a:prstGeom>
          <a:noFill/>
        </p:spPr>
        <p:txBody>
          <a:bodyPr wrap="none" rtlCol="0">
            <a:spAutoFit/>
          </a:bodyPr>
          <a:lstStyle/>
          <a:p>
            <a:r>
              <a:rPr lang="en-US" sz="1000" dirty="0">
                <a:hlinkClick r:id="rId5"/>
              </a:rPr>
              <a:t>https://www.instagram.com/babin.official/</a:t>
            </a:r>
            <a:endParaRPr lang="en-US" sz="1000" dirty="0"/>
          </a:p>
          <a:p>
            <a:endParaRPr lang="en-US" sz="1000" dirty="0"/>
          </a:p>
        </p:txBody>
      </p:sp>
    </p:spTree>
    <p:extLst>
      <p:ext uri="{BB962C8B-B14F-4D97-AF65-F5344CB8AC3E}">
        <p14:creationId xmlns:p14="http://schemas.microsoft.com/office/powerpoint/2010/main" val="473217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Reason behind this?</a:t>
            </a:r>
          </a:p>
        </p:txBody>
      </p:sp>
      <p:sp>
        <p:nvSpPr>
          <p:cNvPr id="3" name="Content Placeholder 2"/>
          <p:cNvSpPr>
            <a:spLocks noGrp="1"/>
          </p:cNvSpPr>
          <p:nvPr>
            <p:ph idx="1"/>
          </p:nvPr>
        </p:nvSpPr>
        <p:spPr>
          <a:xfrm>
            <a:off x="838200" y="1834502"/>
            <a:ext cx="10515600" cy="4351338"/>
          </a:xfrm>
        </p:spPr>
        <p:txBody>
          <a:bodyPr/>
          <a:lstStyle/>
          <a:p>
            <a:r>
              <a:rPr lang="en-US" dirty="0">
                <a:latin typeface="Times New Roman" panose="02020603050405020304" pitchFamily="18" charset="0"/>
                <a:cs typeface="Times New Roman" panose="02020603050405020304" pitchFamily="18" charset="0"/>
              </a:rPr>
              <a:t>Disinformation?</a:t>
            </a:r>
          </a:p>
          <a:p>
            <a:r>
              <a:rPr lang="en-US" dirty="0">
                <a:latin typeface="Times New Roman" panose="02020603050405020304" pitchFamily="18" charset="0"/>
                <a:cs typeface="Times New Roman" panose="02020603050405020304" pitchFamily="18" charset="0"/>
              </a:rPr>
              <a:t>Malicious?</a:t>
            </a:r>
          </a:p>
          <a:p>
            <a:r>
              <a:rPr lang="en-US" dirty="0">
                <a:latin typeface="Times New Roman" panose="02020603050405020304" pitchFamily="18" charset="0"/>
                <a:cs typeface="Times New Roman" panose="02020603050405020304" pitchFamily="18" charset="0"/>
              </a:rPr>
              <a:t>A spam?</a:t>
            </a:r>
          </a:p>
          <a:p>
            <a:r>
              <a:rPr lang="en-US" dirty="0">
                <a:latin typeface="Times New Roman" panose="02020603050405020304" pitchFamily="18" charset="0"/>
                <a:cs typeface="Times New Roman" panose="02020603050405020304" pitchFamily="18" charset="0"/>
              </a:rPr>
              <a:t>An early example of election meddling</a:t>
            </a:r>
          </a:p>
          <a:p>
            <a:r>
              <a:rPr lang="en-US" dirty="0">
                <a:latin typeface="Times New Roman" panose="02020603050405020304" pitchFamily="18" charset="0"/>
                <a:cs typeface="Times New Roman" panose="02020603050405020304" pitchFamily="18" charset="0"/>
              </a:rPr>
              <a:t>Or just a way to get more followers and more engagement?</a:t>
            </a:r>
          </a:p>
          <a:p>
            <a:r>
              <a:rPr lang="en-US" dirty="0">
                <a:latin typeface="Times New Roman" panose="02020603050405020304" pitchFamily="18" charset="0"/>
                <a:cs typeface="Times New Roman" panose="02020603050405020304" pitchFamily="18" charset="0"/>
              </a:rPr>
              <a:t>Or something else?</a:t>
            </a:r>
          </a:p>
        </p:txBody>
      </p:sp>
    </p:spTree>
    <p:extLst>
      <p:ext uri="{BB962C8B-B14F-4D97-AF65-F5344CB8AC3E}">
        <p14:creationId xmlns:p14="http://schemas.microsoft.com/office/powerpoint/2010/main" val="859742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Why did automated moderation fail to detect this fake account? </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Both are not verified</a:t>
            </a:r>
          </a:p>
          <a:p>
            <a:r>
              <a:rPr lang="en-US" dirty="0">
                <a:latin typeface="Times New Roman" panose="02020603050405020304" pitchFamily="18" charset="0"/>
                <a:cs typeface="Times New Roman" panose="02020603050405020304" pitchFamily="18" charset="0"/>
              </a:rPr>
              <a:t>Posts, tags, comments, descriptions</a:t>
            </a:r>
          </a:p>
          <a:p>
            <a:r>
              <a:rPr lang="en-US" dirty="0">
                <a:latin typeface="Times New Roman" panose="02020603050405020304" pitchFamily="18" charset="0"/>
                <a:cs typeface="Times New Roman" panose="02020603050405020304" pitchFamily="18" charset="0"/>
              </a:rPr>
              <a:t>Original account was tagged by Representative Phil Roe and a former staffer</a:t>
            </a:r>
          </a:p>
          <a:p>
            <a:r>
              <a:rPr lang="en-US" dirty="0">
                <a:latin typeface="Times New Roman" panose="02020603050405020304" pitchFamily="18" charset="0"/>
                <a:cs typeface="Times New Roman" panose="02020603050405020304" pitchFamily="18" charset="0"/>
              </a:rPr>
              <a:t>More description in each post by the original</a:t>
            </a:r>
          </a:p>
          <a:p>
            <a:r>
              <a:rPr lang="en-US" dirty="0">
                <a:latin typeface="Times New Roman" panose="02020603050405020304" pitchFamily="18" charset="0"/>
                <a:cs typeface="Times New Roman" panose="02020603050405020304" pitchFamily="18" charset="0"/>
              </a:rPr>
              <a:t>All the posts by the fake account are 2 days younger</a:t>
            </a:r>
          </a:p>
          <a:p>
            <a:r>
              <a:rPr lang="en-US" dirty="0">
                <a:latin typeface="Times New Roman" panose="02020603050405020304" pitchFamily="18" charset="0"/>
                <a:cs typeface="Times New Roman" panose="02020603050405020304" pitchFamily="18" charset="0"/>
              </a:rPr>
              <a:t>Low risk of being detected by moderation techniques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602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B1D73-437C-47EE-9E65-8CBA6B1D9142}"/>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Is the account legitimate? </a:t>
            </a:r>
          </a:p>
        </p:txBody>
      </p:sp>
      <p:sp>
        <p:nvSpPr>
          <p:cNvPr id="3" name="Content Placeholder 2">
            <a:extLst>
              <a:ext uri="{FF2B5EF4-FFF2-40B4-BE49-F238E27FC236}">
                <a16:creationId xmlns:a16="http://schemas.microsoft.com/office/drawing/2014/main" id="{2D0EE7CC-A0D3-4A74-992F-D5083A10277C}"/>
              </a:ext>
            </a:extLst>
          </p:cNvPr>
          <p:cNvSpPr>
            <a:spLocks noGrp="1"/>
          </p:cNvSpPr>
          <p:nvPr>
            <p:ph idx="1"/>
          </p:nvPr>
        </p:nvSpPr>
        <p:spPr>
          <a:xfrm>
            <a:off x="838199" y="1825624"/>
            <a:ext cx="10809303" cy="4584053"/>
          </a:xfrm>
        </p:spPr>
        <p:txBody>
          <a:bodyPr/>
          <a:lstStyle/>
          <a:p>
            <a:r>
              <a:rPr lang="en-US" dirty="0">
                <a:latin typeface="Times New Roman" panose="02020603050405020304" pitchFamily="18" charset="0"/>
                <a:cs typeface="Times New Roman" panose="02020603050405020304" pitchFamily="18" charset="0"/>
              </a:rPr>
              <a:t>Check for real name/username/account handle across other platforms </a:t>
            </a:r>
          </a:p>
          <a:p>
            <a:r>
              <a:rPr lang="en-US" dirty="0">
                <a:latin typeface="Times New Roman" panose="02020603050405020304" pitchFamily="18" charset="0"/>
                <a:cs typeface="Times New Roman" panose="02020603050405020304" pitchFamily="18" charset="0"/>
              </a:rPr>
              <a:t>Time and date of the posts</a:t>
            </a:r>
          </a:p>
          <a:p>
            <a:r>
              <a:rPr lang="en-US" dirty="0">
                <a:latin typeface="Times New Roman" panose="02020603050405020304" pitchFamily="18" charset="0"/>
                <a:cs typeface="Times New Roman" panose="02020603050405020304" pitchFamily="18" charset="0"/>
              </a:rPr>
              <a:t>Profile pictures and account banners are a give away</a:t>
            </a:r>
          </a:p>
          <a:p>
            <a:r>
              <a:rPr lang="en-US" dirty="0">
                <a:latin typeface="Times New Roman" panose="02020603050405020304" pitchFamily="18" charset="0"/>
                <a:cs typeface="Times New Roman" panose="02020603050405020304" pitchFamily="18" charset="0"/>
              </a:rPr>
              <a:t>Profile pics and account banners – reverse google image search</a:t>
            </a:r>
          </a:p>
          <a:p>
            <a:r>
              <a:rPr lang="en-US" dirty="0">
                <a:latin typeface="Times New Roman" panose="02020603050405020304" pitchFamily="18" charset="0"/>
                <a:cs typeface="Times New Roman" panose="02020603050405020304" pitchFamily="18" charset="0"/>
              </a:rPr>
              <a:t>Absence of extra data between the posts </a:t>
            </a:r>
          </a:p>
          <a:p>
            <a:r>
              <a:rPr lang="en-US" dirty="0">
                <a:latin typeface="Times New Roman" panose="02020603050405020304" pitchFamily="18" charset="0"/>
                <a:cs typeface="Times New Roman" panose="02020603050405020304" pitchFamily="18" charset="0"/>
              </a:rPr>
              <a:t>Being tagged or engaged with a verifiable platform users</a:t>
            </a:r>
          </a:p>
          <a:p>
            <a:r>
              <a:rPr lang="en-US" dirty="0">
                <a:latin typeface="Times New Roman" panose="02020603050405020304" pitchFamily="18" charset="0"/>
                <a:cs typeface="Times New Roman" panose="02020603050405020304" pitchFamily="18" charset="0"/>
              </a:rPr>
              <a:t>Consider various alternatives before concluding that something is malicious manipulation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882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A95E-E7DD-439E-80DB-B120F3C8420F}"/>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Creating Imposter Accounts: Claiming Deleted Screen Names</a:t>
            </a:r>
            <a:endParaRPr lang="en-US" dirty="0"/>
          </a:p>
        </p:txBody>
      </p:sp>
      <p:sp>
        <p:nvSpPr>
          <p:cNvPr id="3" name="Content Placeholder 2">
            <a:extLst>
              <a:ext uri="{FF2B5EF4-FFF2-40B4-BE49-F238E27FC236}">
                <a16:creationId xmlns:a16="http://schemas.microsoft.com/office/drawing/2014/main" id="{36D27B84-3A1E-42A4-8D40-9CAC63FCA08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Justin Littman, an archivist at George Washington University Libraries</a:t>
            </a:r>
          </a:p>
          <a:p>
            <a:r>
              <a:rPr lang="en-US" dirty="0">
                <a:latin typeface="Times New Roman" panose="02020603050405020304" pitchFamily="18" charset="0"/>
                <a:cs typeface="Times New Roman" panose="02020603050405020304" pitchFamily="18" charset="0"/>
              </a:rPr>
              <a:t>Found that 100 deleted and 29 suspended government accounts listed in Digital Registry as active</a:t>
            </a:r>
          </a:p>
          <a:p>
            <a:r>
              <a:rPr lang="en-US" dirty="0">
                <a:latin typeface="Times New Roman" panose="02020603050405020304" pitchFamily="18" charset="0"/>
                <a:cs typeface="Times New Roman" panose="02020603050405020304" pitchFamily="18" charset="0"/>
              </a:rPr>
              <a:t>Targeted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handle </a:t>
            </a:r>
          </a:p>
          <a:p>
            <a:r>
              <a:rPr lang="en-US" dirty="0">
                <a:latin typeface="Times New Roman" panose="02020603050405020304" pitchFamily="18" charset="0"/>
                <a:cs typeface="Times New Roman" panose="02020603050405020304" pitchFamily="18" charset="0"/>
              </a:rPr>
              <a:t>Created new account and changed its official banner image, profile, name, location, and other metadata to that of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from the Internet Archive</a:t>
            </a:r>
          </a:p>
          <a:p>
            <a:r>
              <a:rPr lang="en-US" dirty="0">
                <a:latin typeface="Times New Roman" panose="02020603050405020304" pitchFamily="18" charset="0"/>
                <a:cs typeface="Times New Roman" panose="02020603050405020304" pitchFamily="18" charset="0"/>
              </a:rPr>
              <a:t>Posted in the name of U.S. Embassy Riyadh and removed the account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9515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839585"/>
          </a:xfrm>
        </p:spPr>
        <p:txBody>
          <a:bodyPr/>
          <a:lstStyle/>
          <a:p>
            <a:pPr algn="ctr"/>
            <a:r>
              <a:rPr lang="en-US" dirty="0">
                <a:latin typeface="Times New Roman" panose="02020603050405020304" pitchFamily="18" charset="0"/>
                <a:cs typeface="Times New Roman" panose="02020603050405020304" pitchFamily="18" charset="0"/>
              </a:rPr>
              <a:t>Littman’s Experiment</a:t>
            </a:r>
          </a:p>
        </p:txBody>
      </p:sp>
      <p:sp>
        <p:nvSpPr>
          <p:cNvPr id="5" name="TextBox 4"/>
          <p:cNvSpPr txBox="1"/>
          <p:nvPr/>
        </p:nvSpPr>
        <p:spPr>
          <a:xfrm>
            <a:off x="2499012" y="6555545"/>
            <a:ext cx="4613764" cy="400110"/>
          </a:xfrm>
          <a:prstGeom prst="rect">
            <a:avLst/>
          </a:prstGeom>
          <a:noFill/>
        </p:spPr>
        <p:txBody>
          <a:bodyPr wrap="none" rtlCol="0">
            <a:spAutoFit/>
          </a:bodyPr>
          <a:lstStyle/>
          <a:p>
            <a:r>
              <a:rPr lang="en-US" sz="1000" dirty="0">
                <a:hlinkClick r:id="rId2"/>
              </a:rPr>
              <a:t>https://web.archive.org/web/20171107045700/https:/twitter.com/USEmbassyRiyad</a:t>
            </a:r>
            <a:endParaRPr lang="en-US" sz="1000" dirty="0"/>
          </a:p>
          <a:p>
            <a:endParaRPr lang="en-US" sz="1000"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4621" y="839585"/>
            <a:ext cx="11635049" cy="5511339"/>
          </a:xfrm>
        </p:spPr>
      </p:pic>
    </p:spTree>
    <p:extLst>
      <p:ext uri="{BB962C8B-B14F-4D97-AF65-F5344CB8AC3E}">
        <p14:creationId xmlns:p14="http://schemas.microsoft.com/office/powerpoint/2010/main" val="397232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597E1-7E61-4453-93A7-0D30DEB247AE}"/>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Real or an imposter?</a:t>
            </a:r>
            <a:endParaRPr lang="en-US" dirty="0"/>
          </a:p>
        </p:txBody>
      </p:sp>
      <p:sp>
        <p:nvSpPr>
          <p:cNvPr id="3" name="Content Placeholder 2">
            <a:extLst>
              <a:ext uri="{FF2B5EF4-FFF2-40B4-BE49-F238E27FC236}">
                <a16:creationId xmlns:a16="http://schemas.microsoft.com/office/drawing/2014/main" id="{FD6494E2-DFBD-4EBE-A4F8-08B846F9F56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Creation date of the account</a:t>
            </a:r>
          </a:p>
          <a:p>
            <a:r>
              <a:rPr lang="en-US" dirty="0">
                <a:latin typeface="Times New Roman" panose="02020603050405020304" pitchFamily="18" charset="0"/>
                <a:cs typeface="Times New Roman" panose="02020603050405020304" pitchFamily="18" charset="0"/>
              </a:rPr>
              <a:t>Number of tweets/posts</a:t>
            </a:r>
          </a:p>
          <a:p>
            <a:r>
              <a:rPr lang="en-US" dirty="0">
                <a:latin typeface="Times New Roman" panose="02020603050405020304" pitchFamily="18" charset="0"/>
                <a:cs typeface="Times New Roman" panose="02020603050405020304" pitchFamily="18" charset="0"/>
              </a:rPr>
              <a:t>Posted types of media and media itself</a:t>
            </a:r>
          </a:p>
          <a:p>
            <a:r>
              <a:rPr lang="en-US" dirty="0">
                <a:latin typeface="Times New Roman" panose="02020603050405020304" pitchFamily="18" charset="0"/>
                <a:cs typeface="Times New Roman" panose="02020603050405020304" pitchFamily="18" charset="0"/>
              </a:rPr>
              <a:t>Check for the last activity if the account is dormant</a:t>
            </a:r>
          </a:p>
          <a:p>
            <a:r>
              <a:rPr lang="en-US" dirty="0">
                <a:latin typeface="Times New Roman" panose="02020603050405020304" pitchFamily="18" charset="0"/>
                <a:cs typeface="Times New Roman" panose="02020603050405020304" pitchFamily="18" charset="0"/>
              </a:rPr>
              <a:t>If listed official, check homepage to confirm</a:t>
            </a:r>
          </a:p>
          <a:p>
            <a:r>
              <a:rPr lang="en-US" dirty="0">
                <a:latin typeface="Times New Roman" panose="02020603050405020304" pitchFamily="18" charset="0"/>
                <a:cs typeface="Times New Roman" panose="02020603050405020304" pitchFamily="18" charset="0"/>
              </a:rPr>
              <a:t>Reverse Google image search the profile pics and banners</a:t>
            </a:r>
          </a:p>
          <a:p>
            <a:r>
              <a:rPr lang="en-US" dirty="0">
                <a:latin typeface="Times New Roman" panose="02020603050405020304" pitchFamily="18" charset="0"/>
                <a:cs typeface="Times New Roman" panose="02020603050405020304" pitchFamily="18" charset="0"/>
              </a:rPr>
              <a:t>Are followers and commentators authentic</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4681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C87CE-3C65-4042-ACA0-9D63EE18BA2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Facebook Internet Research Agency Ads</a:t>
            </a:r>
            <a:endParaRPr lang="en-US" dirty="0"/>
          </a:p>
        </p:txBody>
      </p:sp>
      <p:sp>
        <p:nvSpPr>
          <p:cNvPr id="3" name="Content Placeholder 2">
            <a:extLst>
              <a:ext uri="{FF2B5EF4-FFF2-40B4-BE49-F238E27FC236}">
                <a16:creationId xmlns:a16="http://schemas.microsoft.com/office/drawing/2014/main" id="{2FBCCDEA-0F72-4751-A77C-73B5D319076E}"/>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3,517 Facebook and Instagram ads were purchased and used during 2016 presidential elections</a:t>
            </a:r>
          </a:p>
          <a:p>
            <a:r>
              <a:rPr lang="en-US" dirty="0">
                <a:latin typeface="Times New Roman" panose="02020603050405020304" pitchFamily="18" charset="0"/>
                <a:cs typeface="Times New Roman" panose="02020603050405020304" pitchFamily="18" charset="0"/>
              </a:rPr>
              <a:t>80,000 organic posts</a:t>
            </a:r>
          </a:p>
          <a:p>
            <a:r>
              <a:rPr lang="en-US" dirty="0">
                <a:latin typeface="Times New Roman" panose="02020603050405020304" pitchFamily="18" charset="0"/>
                <a:cs typeface="Times New Roman" panose="02020603050405020304" pitchFamily="18" charset="0"/>
              </a:rPr>
              <a:t>Facebook submitted all the add in a PDF – difficult to extract</a:t>
            </a:r>
          </a:p>
          <a:p>
            <a:r>
              <a:rPr lang="en-US" dirty="0">
                <a:latin typeface="Times New Roman" panose="02020603050405020304" pitchFamily="18" charset="0"/>
                <a:cs typeface="Times New Roman" panose="02020603050405020304" pitchFamily="18" charset="0"/>
              </a:rPr>
              <a:t>Digital archivist Ed Summers – created software to extract images and metadata from the PDF into </a:t>
            </a:r>
            <a:r>
              <a:rPr lang="en-US" dirty="0" smtClean="0">
                <a:latin typeface="Times New Roman" panose="02020603050405020304" pitchFamily="18" charset="0"/>
                <a:cs typeface="Times New Roman" panose="02020603050405020304" pitchFamily="18" charset="0"/>
              </a:rPr>
              <a:t>JSON files (</a:t>
            </a:r>
            <a:r>
              <a:rPr lang="en-US" dirty="0">
                <a:latin typeface="Times New Roman" panose="02020603050405020304" pitchFamily="18" charset="0"/>
                <a:cs typeface="Times New Roman" panose="02020603050405020304" pitchFamily="18" charset="0"/>
              </a:rPr>
              <a:t>which can be used as a database to get the content) </a:t>
            </a:r>
          </a:p>
          <a:p>
            <a:r>
              <a:rPr lang="en-US" dirty="0">
                <a:latin typeface="Times New Roman" panose="02020603050405020304" pitchFamily="18" charset="0"/>
                <a:cs typeface="Times New Roman" panose="02020603050405020304" pitchFamily="18" charset="0"/>
              </a:rPr>
              <a:t>Developer Simon Willison – wrote software to convert JASON files into searchable database</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31160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733DF-C835-41E1-9F67-03606D8F503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Williams &amp; Kalvin account</a:t>
            </a:r>
          </a:p>
        </p:txBody>
      </p:sp>
      <p:sp>
        <p:nvSpPr>
          <p:cNvPr id="3" name="Content Placeholder 2">
            <a:extLst>
              <a:ext uri="{FF2B5EF4-FFF2-40B4-BE49-F238E27FC236}">
                <a16:creationId xmlns:a16="http://schemas.microsoft.com/office/drawing/2014/main" id="{1EB29784-DC3E-4110-A17D-78A26121B6B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Run by Russian manipulators </a:t>
            </a:r>
          </a:p>
          <a:p>
            <a:r>
              <a:rPr lang="en-US" dirty="0">
                <a:latin typeface="Times New Roman" panose="02020603050405020304" pitchFamily="18" charset="0"/>
                <a:cs typeface="Times New Roman" panose="02020603050405020304" pitchFamily="18" charset="0"/>
              </a:rPr>
              <a:t>Posted content with YouTube, Facebook, and Twitter platforms as their main target</a:t>
            </a:r>
          </a:p>
          <a:p>
            <a:r>
              <a:rPr lang="en-US" dirty="0">
                <a:latin typeface="Times New Roman" panose="02020603050405020304" pitchFamily="18" charset="0"/>
                <a:cs typeface="Times New Roman" panose="02020603050405020304" pitchFamily="18" charset="0"/>
              </a:rPr>
              <a:t>Initially posted about police brutality and racism to get more attention</a:t>
            </a:r>
          </a:p>
          <a:p>
            <a:r>
              <a:rPr lang="en-US" dirty="0">
                <a:latin typeface="Times New Roman" panose="02020603050405020304" pitchFamily="18" charset="0"/>
                <a:cs typeface="Times New Roman" panose="02020603050405020304" pitchFamily="18" charset="0"/>
              </a:rPr>
              <a:t>Started posting anti-Clinton content towards the beginning of 2016 elections that drew attention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0109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Manipulation of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Celebrities/Politicians – famous/popular</a:t>
            </a:r>
          </a:p>
          <a:p>
            <a:r>
              <a:rPr lang="en-US" dirty="0">
                <a:latin typeface="Times New Roman" panose="02020603050405020304" pitchFamily="18" charset="0"/>
                <a:cs typeface="Times New Roman" panose="02020603050405020304" pitchFamily="18" charset="0"/>
              </a:rPr>
              <a:t>Generate clicks/fake engagement through astroturfing and botnets</a:t>
            </a:r>
          </a:p>
          <a:p>
            <a:r>
              <a:rPr lang="en-US" dirty="0">
                <a:latin typeface="Times New Roman" panose="02020603050405020304" pitchFamily="18" charset="0"/>
                <a:cs typeface="Times New Roman" panose="02020603050405020304" pitchFamily="18" charset="0"/>
              </a:rPr>
              <a:t>International marketplace for followers/clicks to promote celebrity profiles/fake reviews/followers/views/others</a:t>
            </a:r>
          </a:p>
          <a:p>
            <a:r>
              <a:rPr lang="en-US" dirty="0">
                <a:latin typeface="Times New Roman" panose="02020603050405020304" pitchFamily="18" charset="0"/>
                <a:cs typeface="Times New Roman" panose="02020603050405020304" pitchFamily="18" charset="0"/>
              </a:rPr>
              <a:t>Platforms respond by locking down, deleting accounts with “bot sweeps” and the mass deletion of fake accounts</a:t>
            </a:r>
          </a:p>
          <a:p>
            <a:r>
              <a:rPr lang="en-US" dirty="0">
                <a:latin typeface="Times New Roman" panose="02020603050405020304" pitchFamily="18" charset="0"/>
                <a:cs typeface="Times New Roman" panose="02020603050405020304" pitchFamily="18" charset="0"/>
              </a:rPr>
              <a:t>Moderation of politically motivated manipulation has proven difficult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26948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E80A-C867-4764-AEE6-A3EAC9B9FB3A}"/>
              </a:ext>
            </a:extLst>
          </p:cNvPr>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AD #789</a:t>
            </a:r>
          </a:p>
        </p:txBody>
      </p:sp>
      <p:pic>
        <p:nvPicPr>
          <p:cNvPr id="5" name="Content Placeholder 4" descr="A screenshot of a cell phone&#10;&#10;Description automatically generated">
            <a:extLst>
              <a:ext uri="{FF2B5EF4-FFF2-40B4-BE49-F238E27FC236}">
                <a16:creationId xmlns:a16="http://schemas.microsoft.com/office/drawing/2014/main" id="{2F9688A0-32C1-4390-A221-24074587F2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325563"/>
            <a:ext cx="5033458" cy="4784712"/>
          </a:xfrm>
        </p:spPr>
      </p:pic>
      <p:sp>
        <p:nvSpPr>
          <p:cNvPr id="6" name="TextBox 5">
            <a:extLst>
              <a:ext uri="{FF2B5EF4-FFF2-40B4-BE49-F238E27FC236}">
                <a16:creationId xmlns:a16="http://schemas.microsoft.com/office/drawing/2014/main" id="{4104596B-8FFB-4BAC-9576-2FB415B90AA8}"/>
              </a:ext>
            </a:extLst>
          </p:cNvPr>
          <p:cNvSpPr txBox="1"/>
          <p:nvPr/>
        </p:nvSpPr>
        <p:spPr>
          <a:xfrm>
            <a:off x="6569476" y="1473693"/>
            <a:ext cx="4678532" cy="230832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Where is the Justice? Our brothers are being cruelly killed by the so-called police every day and our judicial system is absolutely blind. We are all Americans, but why does our corrupt Government differ black and white people? We want the same attitude! I don’t want to be scared of living in my country! They will never shut me up!</a:t>
            </a:r>
          </a:p>
        </p:txBody>
      </p:sp>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6F5FFC71-21AD-466B-A633-62B4AF563677}"/>
                  </a:ext>
                </a:extLst>
              </p14:cNvPr>
              <p14:cNvContentPartPr/>
              <p14:nvPr/>
            </p14:nvContentPartPr>
            <p14:xfrm>
              <a:off x="522849" y="1490788"/>
              <a:ext cx="5586120" cy="1812240"/>
            </p14:xfrm>
          </p:contentPart>
        </mc:Choice>
        <mc:Fallback xmlns="">
          <p:pic>
            <p:nvPicPr>
              <p:cNvPr id="7" name="Ink 6">
                <a:extLst>
                  <a:ext uri="{FF2B5EF4-FFF2-40B4-BE49-F238E27FC236}">
                    <a16:creationId xmlns:a16="http://schemas.microsoft.com/office/drawing/2014/main" id="{6F5FFC71-21AD-466B-A633-62B4AF563677}"/>
                  </a:ext>
                </a:extLst>
              </p:cNvPr>
              <p:cNvPicPr/>
              <p:nvPr/>
            </p:nvPicPr>
            <p:blipFill>
              <a:blip r:embed="rId4"/>
              <a:stretch>
                <a:fillRect/>
              </a:stretch>
            </p:blipFill>
            <p:spPr>
              <a:xfrm>
                <a:off x="514209" y="1482148"/>
                <a:ext cx="5603760" cy="1829880"/>
              </a:xfrm>
              <a:prstGeom prst="rect">
                <a:avLst/>
              </a:prstGeom>
            </p:spPr>
          </p:pic>
        </mc:Fallback>
      </mc:AlternateContent>
      <p:sp>
        <p:nvSpPr>
          <p:cNvPr id="8" name="TextBox 7">
            <a:extLst>
              <a:ext uri="{FF2B5EF4-FFF2-40B4-BE49-F238E27FC236}">
                <a16:creationId xmlns:a16="http://schemas.microsoft.com/office/drawing/2014/main" id="{F9F6BC67-A3AE-43EF-BE68-81223AD7AE89}"/>
              </a:ext>
            </a:extLst>
          </p:cNvPr>
          <p:cNvSpPr txBox="1"/>
          <p:nvPr/>
        </p:nvSpPr>
        <p:spPr>
          <a:xfrm>
            <a:off x="6569476" y="3930147"/>
            <a:ext cx="4474346" cy="1754326"/>
          </a:xfrm>
          <a:prstGeom prst="rect">
            <a:avLst/>
          </a:prstGeom>
          <a:noFill/>
        </p:spPr>
        <p:txBody>
          <a:bodyPr wrap="square" rtlCol="0">
            <a:spAutoFit/>
          </a:bodyPr>
          <a:lstStyle/>
          <a:p>
            <a:r>
              <a:rPr lang="en-US" dirty="0">
                <a:solidFill>
                  <a:srgbClr val="FF0000"/>
                </a:solidFill>
              </a:rPr>
              <a:t>Targeting Interest matches and ethnic interested groups</a:t>
            </a:r>
          </a:p>
          <a:p>
            <a:endParaRPr lang="en-US" dirty="0">
              <a:solidFill>
                <a:srgbClr val="FF0000"/>
              </a:solidFill>
            </a:endParaRPr>
          </a:p>
          <a:p>
            <a:r>
              <a:rPr lang="en-US" dirty="0">
                <a:latin typeface="Times New Roman" panose="02020603050405020304" pitchFamily="18" charset="0"/>
                <a:cs typeface="Times New Roman" panose="02020603050405020304" pitchFamily="18" charset="0"/>
              </a:rPr>
              <a:t>Similar examples may include </a:t>
            </a:r>
            <a:r>
              <a:rPr lang="en-US" b="1" dirty="0">
                <a:solidFill>
                  <a:srgbClr val="FF0000"/>
                </a:solidFill>
                <a:latin typeface="Times New Roman" panose="02020603050405020304" pitchFamily="18" charset="0"/>
                <a:cs typeface="Times New Roman" panose="02020603050405020304" pitchFamily="18" charset="0"/>
              </a:rPr>
              <a:t>BlackNews.com </a:t>
            </a:r>
            <a:r>
              <a:rPr lang="en-US" dirty="0">
                <a:latin typeface="Times New Roman" panose="02020603050405020304" pitchFamily="18" charset="0"/>
                <a:cs typeface="Times New Roman" panose="02020603050405020304" pitchFamily="18" charset="0"/>
              </a:rPr>
              <a:t>or </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HuffPost Black Voices</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articles</a:t>
            </a:r>
          </a:p>
        </p:txBody>
      </p:sp>
      <p:sp>
        <p:nvSpPr>
          <p:cNvPr id="10" name="TextBox 9">
            <a:extLst>
              <a:ext uri="{FF2B5EF4-FFF2-40B4-BE49-F238E27FC236}">
                <a16:creationId xmlns:a16="http://schemas.microsoft.com/office/drawing/2014/main" id="{D5A43CE2-E9E4-402E-A2B2-94D07FEA2125}"/>
              </a:ext>
            </a:extLst>
          </p:cNvPr>
          <p:cNvSpPr txBox="1"/>
          <p:nvPr/>
        </p:nvSpPr>
        <p:spPr>
          <a:xfrm flipH="1">
            <a:off x="1040018" y="6110275"/>
            <a:ext cx="1577564" cy="369332"/>
          </a:xfrm>
          <a:prstGeom prst="rect">
            <a:avLst/>
          </a:prstGeom>
          <a:noFill/>
        </p:spPr>
        <p:txBody>
          <a:bodyPr wrap="square" rtlCol="0">
            <a:spAutoFit/>
          </a:bodyPr>
          <a:lstStyle/>
          <a:p>
            <a:r>
              <a:rPr lang="en-US" b="1" dirty="0">
                <a:solidFill>
                  <a:schemeClr val="accent5"/>
                </a:solidFill>
              </a:rPr>
              <a:t>Figure:7</a:t>
            </a:r>
          </a:p>
        </p:txBody>
      </p:sp>
    </p:spTree>
    <p:extLst>
      <p:ext uri="{BB962C8B-B14F-4D97-AF65-F5344CB8AC3E}">
        <p14:creationId xmlns:p14="http://schemas.microsoft.com/office/powerpoint/2010/main" val="40009725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AD #789</a:t>
            </a:r>
          </a:p>
        </p:txBody>
      </p:sp>
      <p:pic>
        <p:nvPicPr>
          <p:cNvPr id="5" name="Content Placeholder 4">
            <a:extLst>
              <a:ext uri="{FF2B5EF4-FFF2-40B4-BE49-F238E27FC236}">
                <a16:creationId xmlns:a16="http://schemas.microsoft.com/office/drawing/2014/main" id="{FE8F4125-7E0C-4374-84EB-C68B61822D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97220"/>
            <a:ext cx="10632252" cy="4434904"/>
          </a:xfrm>
        </p:spPr>
      </p:pic>
      <p:sp>
        <p:nvSpPr>
          <p:cNvPr id="7" name="TextBox 6">
            <a:extLst>
              <a:ext uri="{FF2B5EF4-FFF2-40B4-BE49-F238E27FC236}">
                <a16:creationId xmlns:a16="http://schemas.microsoft.com/office/drawing/2014/main" id="{EFAD85B6-1E0A-4D2C-AD2F-7BE5EA29C84C}"/>
              </a:ext>
            </a:extLst>
          </p:cNvPr>
          <p:cNvSpPr txBox="1"/>
          <p:nvPr/>
        </p:nvSpPr>
        <p:spPr>
          <a:xfrm flipH="1">
            <a:off x="1040018" y="6110275"/>
            <a:ext cx="1577564" cy="369332"/>
          </a:xfrm>
          <a:prstGeom prst="rect">
            <a:avLst/>
          </a:prstGeom>
          <a:noFill/>
        </p:spPr>
        <p:txBody>
          <a:bodyPr wrap="square" rtlCol="0">
            <a:spAutoFit/>
          </a:bodyPr>
          <a:lstStyle/>
          <a:p>
            <a:r>
              <a:rPr lang="en-US" b="1" dirty="0">
                <a:solidFill>
                  <a:schemeClr val="accent5"/>
                </a:solidFill>
              </a:rPr>
              <a:t>Figure:8</a:t>
            </a:r>
          </a:p>
        </p:txBody>
      </p:sp>
    </p:spTree>
    <p:extLst>
      <p:ext uri="{BB962C8B-B14F-4D97-AF65-F5344CB8AC3E}">
        <p14:creationId xmlns:p14="http://schemas.microsoft.com/office/powerpoint/2010/main" val="15119527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FD07C-71CE-486B-9DA4-D90EDF66A6AB}"/>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a:t>
            </a:r>
          </a:p>
        </p:txBody>
      </p:sp>
      <p:sp>
        <p:nvSpPr>
          <p:cNvPr id="3" name="Content Placeholder 2">
            <a:extLst>
              <a:ext uri="{FF2B5EF4-FFF2-40B4-BE49-F238E27FC236}">
                <a16:creationId xmlns:a16="http://schemas.microsoft.com/office/drawing/2014/main" id="{D992E3EB-CCFE-4A84-B899-3B739EE2D747}"/>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Account creation time and date and post rate per day would give a basic idea of the account authenticity</a:t>
            </a:r>
          </a:p>
          <a:p>
            <a:r>
              <a:rPr lang="en-US" dirty="0">
                <a:latin typeface="Times New Roman" panose="02020603050405020304" pitchFamily="18" charset="0"/>
                <a:cs typeface="Times New Roman" panose="02020603050405020304" pitchFamily="18" charset="0"/>
              </a:rPr>
              <a:t>Search on platform’s policies on posts and ads </a:t>
            </a:r>
          </a:p>
          <a:p>
            <a:r>
              <a:rPr lang="en-US" dirty="0">
                <a:latin typeface="Times New Roman" panose="02020603050405020304" pitchFamily="18" charset="0"/>
                <a:cs typeface="Times New Roman" panose="02020603050405020304" pitchFamily="18" charset="0"/>
              </a:rPr>
              <a:t>Uniqueness of the shared content gives information about how authentic the account is</a:t>
            </a:r>
          </a:p>
        </p:txBody>
      </p:sp>
    </p:spTree>
    <p:extLst>
      <p:ext uri="{BB962C8B-B14F-4D97-AF65-F5344CB8AC3E}">
        <p14:creationId xmlns:p14="http://schemas.microsoft.com/office/powerpoint/2010/main" val="564928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8B22F-D54E-4DE4-80A6-5122A8061BF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Take away</a:t>
            </a:r>
          </a:p>
        </p:txBody>
      </p:sp>
      <p:sp>
        <p:nvSpPr>
          <p:cNvPr id="3" name="Content Placeholder 2">
            <a:extLst>
              <a:ext uri="{FF2B5EF4-FFF2-40B4-BE49-F238E27FC236}">
                <a16:creationId xmlns:a16="http://schemas.microsoft.com/office/drawing/2014/main" id="{4BDF5E94-C557-4113-B406-269FBBD725D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With growing number of ways to detect, remove and prevent disinformation posts that manipulate, new methods of data craft as well grow in number</a:t>
            </a:r>
          </a:p>
          <a:p>
            <a:r>
              <a:rPr lang="en-US" dirty="0">
                <a:latin typeface="Times New Roman" panose="02020603050405020304" pitchFamily="18" charset="0"/>
                <a:cs typeface="Times New Roman" panose="02020603050405020304" pitchFamily="18" charset="0"/>
              </a:rPr>
              <a:t>The core of all this is the metadata</a:t>
            </a:r>
          </a:p>
          <a:p>
            <a:r>
              <a:rPr lang="en-US" dirty="0">
                <a:latin typeface="Times New Roman" panose="02020603050405020304" pitchFamily="18" charset="0"/>
                <a:cs typeface="Times New Roman" panose="02020603050405020304" pitchFamily="18" charset="0"/>
              </a:rPr>
              <a:t>Learning to read the metadata would help to discern the data craft</a:t>
            </a:r>
          </a:p>
          <a:p>
            <a:r>
              <a:rPr lang="en-US" dirty="0">
                <a:latin typeface="Times New Roman" panose="02020603050405020304" pitchFamily="18" charset="0"/>
                <a:cs typeface="Times New Roman" panose="02020603050405020304" pitchFamily="18" charset="0"/>
              </a:rPr>
              <a:t>In each case, check for all the pointers before concluding the reason for the fake/disinformation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8601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Problem being faced</a:t>
            </a:r>
          </a:p>
        </p:txBody>
      </p:sp>
      <p:sp>
        <p:nvSpPr>
          <p:cNvPr id="3" name="Content Placeholder 2"/>
          <p:cNvSpPr>
            <a:spLocks noGrp="1"/>
          </p:cNvSpPr>
          <p:nvPr>
            <p:ph idx="1"/>
          </p:nvPr>
        </p:nvSpPr>
        <p:spPr/>
        <p:txBody>
          <a:bodyPr>
            <a:normAutofit/>
          </a:bodyPr>
          <a:lstStyle/>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r>
              <a:rPr lang="en-US" sz="3600" dirty="0">
                <a:latin typeface="Times New Roman" panose="02020603050405020304" pitchFamily="18" charset="0"/>
                <a:cs typeface="Times New Roman" panose="02020603050405020304" pitchFamily="18" charset="0"/>
              </a:rPr>
              <a:t>Discerning if a user is real and their activities  are authentic from fake/spammy/malicious manipulations</a:t>
            </a:r>
          </a:p>
          <a:p>
            <a:pPr algn="ct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3072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24840-D6AF-4F4F-B513-052C8B40E6B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Differentiating Content and Metadata</a:t>
            </a:r>
            <a:endParaRPr lang="en-US" dirty="0"/>
          </a:p>
        </p:txBody>
      </p:sp>
      <p:pic>
        <p:nvPicPr>
          <p:cNvPr id="4" name="Content Placeholder 3">
            <a:extLst>
              <a:ext uri="{FF2B5EF4-FFF2-40B4-BE49-F238E27FC236}">
                <a16:creationId xmlns:a16="http://schemas.microsoft.com/office/drawing/2014/main" id="{1026580F-4CBA-42AE-8E78-92F741C7D6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7175"/>
            <a:ext cx="6627168" cy="3245296"/>
          </a:xfrm>
          <a:ln>
            <a:solidFill>
              <a:srgbClr val="FF0000"/>
            </a:solidFill>
          </a:ln>
        </p:spPr>
      </p:pic>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7A73856C-95D3-42D1-BE89-FC8884417883}"/>
                  </a:ext>
                </a:extLst>
              </p14:cNvPr>
              <p14:cNvContentPartPr/>
              <p14:nvPr/>
            </p14:nvContentPartPr>
            <p14:xfrm>
              <a:off x="4987583" y="1763423"/>
              <a:ext cx="1060560" cy="387000"/>
            </p14:xfrm>
          </p:contentPart>
        </mc:Choice>
        <mc:Fallback xmlns="">
          <p:pic>
            <p:nvPicPr>
              <p:cNvPr id="5" name="Ink 4">
                <a:extLst>
                  <a:ext uri="{FF2B5EF4-FFF2-40B4-BE49-F238E27FC236}">
                    <a16:creationId xmlns:a16="http://schemas.microsoft.com/office/drawing/2014/main" id="{7A73856C-95D3-42D1-BE89-FC8884417883}"/>
                  </a:ext>
                </a:extLst>
              </p:cNvPr>
              <p:cNvPicPr/>
              <p:nvPr/>
            </p:nvPicPr>
            <p:blipFill>
              <a:blip r:embed="rId4"/>
              <a:stretch>
                <a:fillRect/>
              </a:stretch>
            </p:blipFill>
            <p:spPr>
              <a:xfrm>
                <a:off x="4969583" y="1745423"/>
                <a:ext cx="1096200" cy="4226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 name="Ink 6">
                <a:extLst>
                  <a:ext uri="{FF2B5EF4-FFF2-40B4-BE49-F238E27FC236}">
                    <a16:creationId xmlns:a16="http://schemas.microsoft.com/office/drawing/2014/main" id="{1AFBB05E-2DFF-4BA1-960A-7331AE2E5CA2}"/>
                  </a:ext>
                </a:extLst>
              </p14:cNvPr>
              <p14:cNvContentPartPr/>
              <p14:nvPr/>
            </p14:nvContentPartPr>
            <p14:xfrm>
              <a:off x="5077929" y="4038868"/>
              <a:ext cx="647280" cy="27360"/>
            </p14:xfrm>
          </p:contentPart>
        </mc:Choice>
        <mc:Fallback xmlns="">
          <p:pic>
            <p:nvPicPr>
              <p:cNvPr id="7" name="Ink 6">
                <a:extLst>
                  <a:ext uri="{FF2B5EF4-FFF2-40B4-BE49-F238E27FC236}">
                    <a16:creationId xmlns:a16="http://schemas.microsoft.com/office/drawing/2014/main" id="{1AFBB05E-2DFF-4BA1-960A-7331AE2E5CA2}"/>
                  </a:ext>
                </a:extLst>
              </p:cNvPr>
              <p:cNvPicPr/>
              <p:nvPr/>
            </p:nvPicPr>
            <p:blipFill>
              <a:blip r:embed="rId6"/>
              <a:stretch>
                <a:fillRect/>
              </a:stretch>
            </p:blipFill>
            <p:spPr>
              <a:xfrm>
                <a:off x="5059929" y="4020868"/>
                <a:ext cx="682920" cy="63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 name="Ink 7">
                <a:extLst>
                  <a:ext uri="{FF2B5EF4-FFF2-40B4-BE49-F238E27FC236}">
                    <a16:creationId xmlns:a16="http://schemas.microsoft.com/office/drawing/2014/main" id="{B26CC215-9A44-4E86-B73C-0B5098992D87}"/>
                  </a:ext>
                </a:extLst>
              </p14:cNvPr>
              <p14:cNvContentPartPr/>
              <p14:nvPr/>
            </p14:nvContentPartPr>
            <p14:xfrm>
              <a:off x="5450529" y="2599228"/>
              <a:ext cx="514080" cy="37440"/>
            </p14:xfrm>
          </p:contentPart>
        </mc:Choice>
        <mc:Fallback xmlns="">
          <p:pic>
            <p:nvPicPr>
              <p:cNvPr id="8" name="Ink 7">
                <a:extLst>
                  <a:ext uri="{FF2B5EF4-FFF2-40B4-BE49-F238E27FC236}">
                    <a16:creationId xmlns:a16="http://schemas.microsoft.com/office/drawing/2014/main" id="{B26CC215-9A44-4E86-B73C-0B5098992D87}"/>
                  </a:ext>
                </a:extLst>
              </p:cNvPr>
              <p:cNvPicPr/>
              <p:nvPr/>
            </p:nvPicPr>
            <p:blipFill>
              <a:blip r:embed="rId8"/>
              <a:stretch>
                <a:fillRect/>
              </a:stretch>
            </p:blipFill>
            <p:spPr>
              <a:xfrm>
                <a:off x="5432889" y="2581228"/>
                <a:ext cx="549720" cy="730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 name="Ink 8">
                <a:extLst>
                  <a:ext uri="{FF2B5EF4-FFF2-40B4-BE49-F238E27FC236}">
                    <a16:creationId xmlns:a16="http://schemas.microsoft.com/office/drawing/2014/main" id="{C7D8C17B-4C45-4E9E-8FF0-3180608643FC}"/>
                  </a:ext>
                </a:extLst>
              </p14:cNvPr>
              <p14:cNvContentPartPr/>
              <p14:nvPr/>
            </p14:nvContentPartPr>
            <p14:xfrm>
              <a:off x="4989729" y="4358908"/>
              <a:ext cx="558720" cy="28440"/>
            </p14:xfrm>
          </p:contentPart>
        </mc:Choice>
        <mc:Fallback xmlns="">
          <p:pic>
            <p:nvPicPr>
              <p:cNvPr id="9" name="Ink 8">
                <a:extLst>
                  <a:ext uri="{FF2B5EF4-FFF2-40B4-BE49-F238E27FC236}">
                    <a16:creationId xmlns:a16="http://schemas.microsoft.com/office/drawing/2014/main" id="{C7D8C17B-4C45-4E9E-8FF0-3180608643FC}"/>
                  </a:ext>
                </a:extLst>
              </p:cNvPr>
              <p:cNvPicPr/>
              <p:nvPr/>
            </p:nvPicPr>
            <p:blipFill>
              <a:blip r:embed="rId10"/>
              <a:stretch>
                <a:fillRect/>
              </a:stretch>
            </p:blipFill>
            <p:spPr>
              <a:xfrm>
                <a:off x="4972089" y="4340908"/>
                <a:ext cx="594360" cy="64080"/>
              </a:xfrm>
              <a:prstGeom prst="rect">
                <a:avLst/>
              </a:prstGeom>
            </p:spPr>
          </p:pic>
        </mc:Fallback>
      </mc:AlternateContent>
      <p:sp>
        <p:nvSpPr>
          <p:cNvPr id="11" name="TextBox 10">
            <a:extLst>
              <a:ext uri="{FF2B5EF4-FFF2-40B4-BE49-F238E27FC236}">
                <a16:creationId xmlns:a16="http://schemas.microsoft.com/office/drawing/2014/main" id="{2F5FA99A-6ED9-4E24-A909-1299432BAE42}"/>
              </a:ext>
            </a:extLst>
          </p:cNvPr>
          <p:cNvSpPr txBox="1"/>
          <p:nvPr/>
        </p:nvSpPr>
        <p:spPr>
          <a:xfrm>
            <a:off x="7975921" y="1868084"/>
            <a:ext cx="3280964" cy="313932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Content – </a:t>
            </a:r>
            <a:r>
              <a:rPr lang="en-US" dirty="0">
                <a:latin typeface="Times New Roman" panose="02020603050405020304" pitchFamily="18" charset="0"/>
                <a:cs typeface="Times New Roman" panose="02020603050405020304" pitchFamily="18" charset="0"/>
              </a:rPr>
              <a:t>Photo, Post</a:t>
            </a:r>
          </a:p>
          <a:p>
            <a:r>
              <a:rPr lang="en-US" b="1" dirty="0">
                <a:latin typeface="Times New Roman" panose="02020603050405020304" pitchFamily="18" charset="0"/>
                <a:cs typeface="Times New Roman" panose="02020603050405020304" pitchFamily="18" charset="0"/>
              </a:rPr>
              <a:t>Metadata - </a:t>
            </a:r>
            <a:r>
              <a:rPr lang="en-US" dirty="0">
                <a:latin typeface="Times New Roman" panose="02020603050405020304" pitchFamily="18" charset="0"/>
                <a:cs typeface="Times New Roman" panose="02020603050405020304" pitchFamily="18" charset="0"/>
              </a:rPr>
              <a:t>Account Image, Account Name, Number of Likes, Tag, Date of Post</a:t>
            </a:r>
          </a:p>
          <a:p>
            <a:r>
              <a:rPr lang="en-US" b="1" dirty="0">
                <a:latin typeface="Times New Roman" panose="02020603050405020304" pitchFamily="18" charset="0"/>
                <a:cs typeface="Times New Roman" panose="02020603050405020304" pitchFamily="18" charset="0"/>
              </a:rPr>
              <a:t>Additional Metadata from the API</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location_id</a:t>
            </a:r>
            <a:r>
              <a:rPr lang="en-US" dirty="0">
                <a:latin typeface="Times New Roman" panose="02020603050405020304" pitchFamily="18" charset="0"/>
                <a:cs typeface="Times New Roman" panose="02020603050405020304" pitchFamily="18" charset="0"/>
              </a:rPr>
              <a:t> </a:t>
            </a:r>
          </a:p>
          <a:p>
            <a:r>
              <a:rPr lang="en-US" dirty="0" err="1">
                <a:latin typeface="Times New Roman" panose="02020603050405020304" pitchFamily="18" charset="0"/>
                <a:cs typeface="Times New Roman" panose="02020603050405020304" pitchFamily="18" charset="0"/>
              </a:rPr>
              <a:t>profile_views</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created_time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source</a:t>
            </a:r>
          </a:p>
          <a:p>
            <a:endParaRPr lang="en-US" dirty="0"/>
          </a:p>
        </p:txBody>
      </p:sp>
      <p:sp>
        <p:nvSpPr>
          <p:cNvPr id="12" name="TextBox 11">
            <a:extLst>
              <a:ext uri="{FF2B5EF4-FFF2-40B4-BE49-F238E27FC236}">
                <a16:creationId xmlns:a16="http://schemas.microsoft.com/office/drawing/2014/main" id="{8AF23075-7DCB-4AAE-AC4D-931170FD4B59}"/>
              </a:ext>
            </a:extLst>
          </p:cNvPr>
          <p:cNvSpPr txBox="1"/>
          <p:nvPr/>
        </p:nvSpPr>
        <p:spPr>
          <a:xfrm>
            <a:off x="774211" y="5404807"/>
            <a:ext cx="2577950" cy="400110"/>
          </a:xfrm>
          <a:prstGeom prst="rect">
            <a:avLst/>
          </a:prstGeom>
          <a:noFill/>
        </p:spPr>
        <p:txBody>
          <a:bodyPr wrap="none" rtlCol="0">
            <a:spAutoFit/>
          </a:bodyPr>
          <a:lstStyle/>
          <a:p>
            <a:r>
              <a:rPr lang="en-US" sz="1000" dirty="0">
                <a:latin typeface="Times New Roman" panose="02020603050405020304" pitchFamily="18" charset="0"/>
                <a:cs typeface="Times New Roman" panose="02020603050405020304" pitchFamily="18" charset="0"/>
                <a:hlinkClick r:id="rId11"/>
              </a:rPr>
              <a:t>https://www.instagram.com/p/BjPcVlcH9QM/</a:t>
            </a:r>
            <a:endParaRPr lang="en-US" sz="1000" dirty="0">
              <a:latin typeface="Times New Roman" panose="02020603050405020304" pitchFamily="18" charset="0"/>
              <a:cs typeface="Times New Roman" panose="02020603050405020304" pitchFamily="18" charset="0"/>
            </a:endParaRPr>
          </a:p>
          <a:p>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7854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Uses of Metadata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Useful in different places in different ways</a:t>
            </a:r>
          </a:p>
          <a:p>
            <a:r>
              <a:rPr lang="en-US" dirty="0">
                <a:latin typeface="Times New Roman" panose="02020603050405020304" pitchFamily="18" charset="0"/>
                <a:cs typeface="Times New Roman" panose="02020603050405020304" pitchFamily="18" charset="0"/>
              </a:rPr>
              <a:t>In case of retrieving information from databases, traversal through network and accessing almost every account on every platform, metadata is required</a:t>
            </a:r>
          </a:p>
          <a:p>
            <a:r>
              <a:rPr lang="en-US" dirty="0">
                <a:latin typeface="Times New Roman" panose="02020603050405020304" pitchFamily="18" charset="0"/>
                <a:cs typeface="Times New Roman" panose="02020603050405020304" pitchFamily="18" charset="0"/>
              </a:rPr>
              <a:t>Plays a major role in providing user experience</a:t>
            </a:r>
          </a:p>
          <a:p>
            <a:r>
              <a:rPr lang="en-US" dirty="0">
                <a:latin typeface="Times New Roman" panose="02020603050405020304" pitchFamily="18" charset="0"/>
                <a:cs typeface="Times New Roman" panose="02020603050405020304" pitchFamily="18" charset="0"/>
              </a:rPr>
              <a:t>Can be used to find/retrieve an event/post in a timeline (date, time and user id/profile handle)</a:t>
            </a:r>
          </a:p>
          <a:p>
            <a:r>
              <a:rPr lang="en-US" dirty="0">
                <a:latin typeface="Times New Roman" panose="02020603050405020304" pitchFamily="18" charset="0"/>
                <a:cs typeface="Times New Roman" panose="02020603050405020304" pitchFamily="18" charset="0"/>
              </a:rPr>
              <a:t>Gives a new perspective to look at as new ways are required</a:t>
            </a:r>
          </a:p>
        </p:txBody>
      </p:sp>
    </p:spTree>
    <p:extLst>
      <p:ext uri="{BB962C8B-B14F-4D97-AF65-F5344CB8AC3E}">
        <p14:creationId xmlns:p14="http://schemas.microsoft.com/office/powerpoint/2010/main" val="1422291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The Need to read metadata</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Using metadata to validate or dispute media data would help in understanding data manipulation and data manipulators</a:t>
            </a:r>
          </a:p>
          <a:p>
            <a:r>
              <a:rPr lang="en-US" dirty="0">
                <a:latin typeface="Times New Roman" panose="02020603050405020304" pitchFamily="18" charset="0"/>
                <a:cs typeface="Times New Roman" panose="02020603050405020304" pitchFamily="18" charset="0"/>
              </a:rPr>
              <a:t>This would help the platforms in their challenge against falsified content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2089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One Person’s Metadata Are Another Person’s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Metadata is defined in different ways</a:t>
            </a:r>
          </a:p>
          <a:p>
            <a:r>
              <a:rPr lang="en-US" dirty="0">
                <a:latin typeface="Times New Roman" panose="02020603050405020304" pitchFamily="18" charset="0"/>
                <a:cs typeface="Times New Roman" panose="02020603050405020304" pitchFamily="18" charset="0"/>
              </a:rPr>
              <a:t>Distinction is usually based on collection, creation and use</a:t>
            </a:r>
          </a:p>
          <a:p>
            <a:r>
              <a:rPr lang="en-US" dirty="0">
                <a:latin typeface="Times New Roman" panose="02020603050405020304" pitchFamily="18" charset="0"/>
                <a:cs typeface="Times New Roman" panose="02020603050405020304" pitchFamily="18" charset="0"/>
              </a:rPr>
              <a:t>Context based distinction of metadata cannot always be used as it changes over time</a:t>
            </a:r>
          </a:p>
          <a:p>
            <a:r>
              <a:rPr lang="en-US" dirty="0">
                <a:latin typeface="Times New Roman" panose="02020603050405020304" pitchFamily="18" charset="0"/>
                <a:cs typeface="Times New Roman" panose="02020603050405020304" pitchFamily="18" charset="0"/>
              </a:rPr>
              <a:t>It also varies from user to user and their purpose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133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 Aleksandr Kogan’s “This Is Your Digital Life” App</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Cambridge Analytica breach </a:t>
            </a:r>
          </a:p>
          <a:p>
            <a:r>
              <a:rPr lang="en-US" dirty="0">
                <a:latin typeface="Times New Roman" panose="02020603050405020304" pitchFamily="18" charset="0"/>
                <a:cs typeface="Times New Roman" panose="02020603050405020304" pitchFamily="18" charset="0"/>
              </a:rPr>
              <a:t>Collected user profile data from Facebook</a:t>
            </a:r>
          </a:p>
          <a:p>
            <a:r>
              <a:rPr lang="en-US" dirty="0">
                <a:latin typeface="Times New Roman" panose="02020603050405020304" pitchFamily="18" charset="0"/>
                <a:cs typeface="Times New Roman" panose="02020603050405020304" pitchFamily="18" charset="0"/>
              </a:rPr>
              <a:t>Also collected data about friends (as part of metadata as per then facebook norms)</a:t>
            </a:r>
          </a:p>
          <a:p>
            <a:r>
              <a:rPr lang="en-US" dirty="0">
                <a:latin typeface="Times New Roman" panose="02020603050405020304" pitchFamily="18" charset="0"/>
                <a:cs typeface="Times New Roman" panose="02020603050405020304" pitchFamily="18" charset="0"/>
              </a:rPr>
              <a:t>Collected data on millions of users without their interaction</a:t>
            </a:r>
          </a:p>
          <a:p>
            <a:r>
              <a:rPr lang="en-US" dirty="0">
                <a:latin typeface="Times New Roman" panose="02020603050405020304" pitchFamily="18" charset="0"/>
                <a:cs typeface="Times New Roman" panose="02020603050405020304" pitchFamily="18" charset="0"/>
              </a:rPr>
              <a:t>Stopped collecting data in 2014 (after an update by Facebook)</a:t>
            </a:r>
          </a:p>
          <a:p>
            <a:r>
              <a:rPr lang="en-US" dirty="0">
                <a:latin typeface="Times New Roman" panose="02020603050405020304" pitchFamily="18" charset="0"/>
                <a:cs typeface="Times New Roman" panose="02020603050405020304" pitchFamily="18" charset="0"/>
              </a:rPr>
              <a:t>Reason – borderline differentiation between data and metadata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2880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Data Craft</a:t>
            </a:r>
          </a:p>
        </p:txBody>
      </p:sp>
      <p:sp>
        <p:nvSpPr>
          <p:cNvPr id="3" name="Content Placeholder 2"/>
          <p:cNvSpPr>
            <a:spLocks noGrp="1"/>
          </p:cNvSpPr>
          <p:nvPr>
            <p:ph idx="1"/>
          </p:nvPr>
        </p:nvSpPr>
        <p:spPr/>
        <p:txBody>
          <a:bodyPr/>
          <a:lstStyle/>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necessary skills required for the manipulation of data over to platform using its metadata that can produce disinformation  </a:t>
            </a:r>
          </a:p>
          <a:p>
            <a:r>
              <a:rPr lang="en-US" dirty="0">
                <a:latin typeface="Times New Roman" panose="02020603050405020304" pitchFamily="18" charset="0"/>
                <a:cs typeface="Times New Roman" panose="02020603050405020304" pitchFamily="18" charset="0"/>
              </a:rPr>
              <a:t>A group of skills which can create, reply or proliferate data in any platform irrespective of interest</a:t>
            </a:r>
          </a:p>
        </p:txBody>
      </p:sp>
    </p:spTree>
    <p:extLst>
      <p:ext uri="{BB962C8B-B14F-4D97-AF65-F5344CB8AC3E}">
        <p14:creationId xmlns:p14="http://schemas.microsoft.com/office/powerpoint/2010/main" val="38849427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1156</TotalTime>
  <Words>1016</Words>
  <Application>Microsoft Office PowerPoint</Application>
  <PresentationFormat>Widescreen</PresentationFormat>
  <Paragraphs>121</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Times New Roman</vt:lpstr>
      <vt:lpstr>Office Theme</vt:lpstr>
      <vt:lpstr>  Data Craft: The Manipulation of Social Media Metadata  by  Acker, A.</vt:lpstr>
      <vt:lpstr>Manipulation of Data</vt:lpstr>
      <vt:lpstr>Problem being faced</vt:lpstr>
      <vt:lpstr>Differentiating Content and Metadata</vt:lpstr>
      <vt:lpstr>Uses of Metadata</vt:lpstr>
      <vt:lpstr>The Need to read metadata</vt:lpstr>
      <vt:lpstr>One Person’s Metadata Are Another Person’s Data</vt:lpstr>
      <vt:lpstr> Aleksandr Kogan’s “This Is Your Digital Life” App</vt:lpstr>
      <vt:lpstr>Data Craft</vt:lpstr>
      <vt:lpstr>Reading Metadata</vt:lpstr>
      <vt:lpstr>Babin on Instagram: Mimicking Legitimacy</vt:lpstr>
      <vt:lpstr>Reason behind this?</vt:lpstr>
      <vt:lpstr>Why did automated moderation fail to detect this fake account? </vt:lpstr>
      <vt:lpstr>Pointers – Is the account legitimate? </vt:lpstr>
      <vt:lpstr>Creating Imposter Accounts: Claiming Deleted Screen Names</vt:lpstr>
      <vt:lpstr>Littman’s Experiment</vt:lpstr>
      <vt:lpstr>Pointers – Real or an imposter?</vt:lpstr>
      <vt:lpstr>Facebook Internet Research Agency Ads</vt:lpstr>
      <vt:lpstr>Williams &amp; Kalvin account</vt:lpstr>
      <vt:lpstr>AD #789</vt:lpstr>
      <vt:lpstr>AD #789</vt:lpstr>
      <vt:lpstr>Pointers</vt:lpstr>
      <vt:lpstr>Take away</vt:lpstr>
    </vt:vector>
  </TitlesOfParts>
  <Company>Old Dominion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Manipulation of  Social Media Metadata</dc:title>
  <dc:creator>naga pabbisetty</dc:creator>
  <cp:lastModifiedBy>naga pabbisetty</cp:lastModifiedBy>
  <cp:revision>88</cp:revision>
  <dcterms:created xsi:type="dcterms:W3CDTF">2019-04-17T02:37:35Z</dcterms:created>
  <dcterms:modified xsi:type="dcterms:W3CDTF">2019-05-09T03:55:53Z</dcterms:modified>
</cp:coreProperties>
</file>

<file path=docProps/thumbnail.jpeg>
</file>